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law Office" initials="EO" lastIdx="1" clrIdx="0">
    <p:extLst>
      <p:ext uri="{19B8F6BF-5375-455C-9EA6-DF929625EA0E}">
        <p15:presenceInfo xmlns:p15="http://schemas.microsoft.com/office/powerpoint/2012/main" userId="S::office@estlaw.co.il::b6097627-032d-49ed-bebc-cac9d8f10a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5A6"/>
    <a:srgbClr val="BBC6A8"/>
    <a:srgbClr val="B9C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096837-8B26-4BE8-BC14-A6A0736E00CF}" v="54" dt="2021-01-25T08:48:29.5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913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033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556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500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41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786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674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386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292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559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534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3B3B5-1C5A-48D4-A6EC-DE02493F146B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02059-FD6C-44DB-824A-BE7E7C88CF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199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http://images8.webydo.com/93/9388492/3958/8E3BCE57-E514-3A76-B730-7EBB2FC9F688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8E9D5A4F-24A2-42ED-A524-17E30A96C1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" r="5542"/>
          <a:stretch/>
        </p:blipFill>
        <p:spPr>
          <a:xfrm>
            <a:off x="-265814" y="0"/>
            <a:ext cx="9409814" cy="6858000"/>
          </a:xfrm>
          <a:prstGeom prst="rect">
            <a:avLst/>
          </a:prstGeom>
        </p:spPr>
      </p:pic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2C4F0CA9-769E-438A-A170-A234C84CAF66}"/>
              </a:ext>
            </a:extLst>
          </p:cNvPr>
          <p:cNvSpPr txBox="1"/>
          <p:nvPr/>
        </p:nvSpPr>
        <p:spPr>
          <a:xfrm>
            <a:off x="300370" y="1862345"/>
            <a:ext cx="854326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אג</a:t>
            </a:r>
            <a:r>
              <a:rPr lang="he-I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-טק בקיבוצים – מנוע צמיחה חדש-ישן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2" descr="About">
            <a:extLst>
              <a:ext uri="{FF2B5EF4-FFF2-40B4-BE49-F238E27FC236}">
                <a16:creationId xmlns:a16="http://schemas.microsoft.com/office/drawing/2014/main" id="{AD451645-96A0-4B22-81A5-3932495111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0"/>
          <a:stretch/>
        </p:blipFill>
        <p:spPr bwMode="auto">
          <a:xfrm>
            <a:off x="1262543" y="2898694"/>
            <a:ext cx="6618914" cy="2079655"/>
          </a:xfrm>
          <a:prstGeom prst="rect">
            <a:avLst/>
          </a:prstGeom>
          <a:noFill/>
          <a:effectLst>
            <a:softEdge rad="279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2B013586-3E66-4052-A96F-EFF653CB147C}"/>
              </a:ext>
            </a:extLst>
          </p:cNvPr>
          <p:cNvSpPr txBox="1"/>
          <p:nvPr/>
        </p:nvSpPr>
        <p:spPr>
          <a:xfrm>
            <a:off x="1961707" y="5025645"/>
            <a:ext cx="52205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אסטליין ושות' - עורכי דין</a:t>
            </a:r>
          </a:p>
          <a:p>
            <a:pPr algn="ctr"/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03-7266-111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; office@estlaw.co.il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Batang" panose="02030600000101010101" pitchFamily="18" charset="-127"/>
              <a:cs typeface="Calibri" panose="020F0502020204030204" pitchFamily="34" charset="0"/>
            </a:endParaRP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F0791D7B-C7BC-4C27-84D2-7EB5235B8EBE}"/>
              </a:ext>
            </a:extLst>
          </p:cNvPr>
          <p:cNvSpPr txBox="1"/>
          <p:nvPr/>
        </p:nvSpPr>
        <p:spPr>
          <a:xfrm>
            <a:off x="1961707" y="5780827"/>
            <a:ext cx="52205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1000" b="1" dirty="0"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מצגת זו אינה מתיימרת לכסות את כל הנושאים המשפטיים הרלוונטיים ואינה מהווה חוות דעת או ייעוץ משפטי ואין להתייחס אליה </a:t>
            </a:r>
            <a:r>
              <a:rPr lang="he-IL" sz="1000" b="1" dirty="0" err="1"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ככזו</a:t>
            </a:r>
            <a:r>
              <a:rPr lang="he-IL" sz="1000" b="1" dirty="0"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. בכל שאלה משפטית מומלץ להיוועץ בעורך דין המומחה בדין הרלוונטי</a:t>
            </a:r>
            <a:r>
              <a:rPr lang="he-IL" sz="1000" b="1" dirty="0">
                <a:solidFill>
                  <a:schemeClr val="bg1"/>
                </a:solidFill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5" name="Picture 8" descr="image001">
            <a:extLst>
              <a:ext uri="{FF2B5EF4-FFF2-40B4-BE49-F238E27FC236}">
                <a16:creationId xmlns:a16="http://schemas.microsoft.com/office/drawing/2014/main" id="{0D38D1AC-5DC3-42EF-A909-615EA1ABD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63" y="252452"/>
            <a:ext cx="2142156" cy="44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מלבן: פינות מעוגלות 1">
            <a:extLst>
              <a:ext uri="{FF2B5EF4-FFF2-40B4-BE49-F238E27FC236}">
                <a16:creationId xmlns:a16="http://schemas.microsoft.com/office/drawing/2014/main" id="{9B5FCED0-AEB4-4BFD-8F06-27ED4F14F707}"/>
              </a:ext>
            </a:extLst>
          </p:cNvPr>
          <p:cNvSpPr/>
          <p:nvPr/>
        </p:nvSpPr>
        <p:spPr>
          <a:xfrm>
            <a:off x="1611086" y="3100251"/>
            <a:ext cx="2960914" cy="4093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6F82E21F-EEBC-4F16-9E97-AB20C94EBCA3}"/>
              </a:ext>
            </a:extLst>
          </p:cNvPr>
          <p:cNvSpPr/>
          <p:nvPr/>
        </p:nvSpPr>
        <p:spPr>
          <a:xfrm>
            <a:off x="1478178" y="3056707"/>
            <a:ext cx="5410302" cy="4093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426A9771-2F90-4B45-8916-09F8627B3C8F}"/>
              </a:ext>
            </a:extLst>
          </p:cNvPr>
          <p:cNvSpPr/>
          <p:nvPr/>
        </p:nvSpPr>
        <p:spPr>
          <a:xfrm>
            <a:off x="1478178" y="3203834"/>
            <a:ext cx="331129" cy="4093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7" name="מלבן: פינות מעוגלות 16">
            <a:extLst>
              <a:ext uri="{FF2B5EF4-FFF2-40B4-BE49-F238E27FC236}">
                <a16:creationId xmlns:a16="http://schemas.microsoft.com/office/drawing/2014/main" id="{9E0F6D0D-D7A5-494A-ACCB-8B7857C7CCEA}"/>
              </a:ext>
            </a:extLst>
          </p:cNvPr>
          <p:cNvSpPr/>
          <p:nvPr/>
        </p:nvSpPr>
        <p:spPr>
          <a:xfrm>
            <a:off x="1478177" y="2761496"/>
            <a:ext cx="5540932" cy="409303"/>
          </a:xfrm>
          <a:prstGeom prst="roundRect">
            <a:avLst>
              <a:gd name="adj" fmla="val 16667"/>
            </a:avLst>
          </a:prstGeom>
          <a:solidFill>
            <a:srgbClr val="B9C5A6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1613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תמונה 46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7544A1E2-5089-4C74-B624-AE0C04DDA7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" r="5542"/>
          <a:stretch/>
        </p:blipFill>
        <p:spPr>
          <a:xfrm>
            <a:off x="-265814" y="0"/>
            <a:ext cx="9409814" cy="6858000"/>
          </a:xfrm>
          <a:prstGeom prst="rect">
            <a:avLst/>
          </a:prstGeom>
        </p:spPr>
      </p:pic>
      <p:pic>
        <p:nvPicPr>
          <p:cNvPr id="50" name="Picture 8" descr="image001">
            <a:extLst>
              <a:ext uri="{FF2B5EF4-FFF2-40B4-BE49-F238E27FC236}">
                <a16:creationId xmlns:a16="http://schemas.microsoft.com/office/drawing/2014/main" id="{7EF73CD1-8F9C-4B3B-8986-8FD1B2A11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63" y="252452"/>
            <a:ext cx="2142156" cy="44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0">
            <a:extLst>
              <a:ext uri="{FF2B5EF4-FFF2-40B4-BE49-F238E27FC236}">
                <a16:creationId xmlns:a16="http://schemas.microsoft.com/office/drawing/2014/main" id="{AF13C459-9765-4BEE-B79D-42E3969B17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380" y="2565178"/>
            <a:ext cx="780953" cy="733333"/>
          </a:xfrm>
          <a:prstGeom prst="rect">
            <a:avLst/>
          </a:prstGeom>
        </p:spPr>
      </p:pic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851FB32C-8F80-4AB6-81D4-9C3AF832B393}"/>
              </a:ext>
            </a:extLst>
          </p:cNvPr>
          <p:cNvSpPr txBox="1"/>
          <p:nvPr/>
        </p:nvSpPr>
        <p:spPr>
          <a:xfrm>
            <a:off x="2684415" y="1489394"/>
            <a:ext cx="37732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תחומי התמחות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אליפסה 29">
            <a:extLst>
              <a:ext uri="{FF2B5EF4-FFF2-40B4-BE49-F238E27FC236}">
                <a16:creationId xmlns:a16="http://schemas.microsoft.com/office/drawing/2014/main" id="{E0316D8E-E2F6-4A64-BEA4-3001964756B1}"/>
              </a:ext>
            </a:extLst>
          </p:cNvPr>
          <p:cNvSpPr/>
          <p:nvPr/>
        </p:nvSpPr>
        <p:spPr>
          <a:xfrm>
            <a:off x="642316" y="2383620"/>
            <a:ext cx="1487179" cy="13285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9BE5BF7B-B20C-471A-8836-CA4DF3605661}"/>
              </a:ext>
            </a:extLst>
          </p:cNvPr>
          <p:cNvSpPr/>
          <p:nvPr/>
        </p:nvSpPr>
        <p:spPr>
          <a:xfrm>
            <a:off x="933900" y="3661525"/>
            <a:ext cx="89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תאגידים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20">
            <a:extLst>
              <a:ext uri="{FF2B5EF4-FFF2-40B4-BE49-F238E27FC236}">
                <a16:creationId xmlns:a16="http://schemas.microsoft.com/office/drawing/2014/main" id="{E352277B-ECC0-42C5-91B8-F9059330BB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215" y="2654115"/>
            <a:ext cx="780953" cy="733333"/>
          </a:xfrm>
          <a:prstGeom prst="rect">
            <a:avLst/>
          </a:prstGeom>
        </p:spPr>
      </p:pic>
      <p:sp>
        <p:nvSpPr>
          <p:cNvPr id="31" name="אליפסה 30">
            <a:extLst>
              <a:ext uri="{FF2B5EF4-FFF2-40B4-BE49-F238E27FC236}">
                <a16:creationId xmlns:a16="http://schemas.microsoft.com/office/drawing/2014/main" id="{3F2013E7-FC16-4BD6-8829-EDECC8075FBB}"/>
              </a:ext>
            </a:extLst>
          </p:cNvPr>
          <p:cNvSpPr/>
          <p:nvPr/>
        </p:nvSpPr>
        <p:spPr>
          <a:xfrm>
            <a:off x="2773403" y="2386966"/>
            <a:ext cx="1487179" cy="13285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19">
            <a:extLst>
              <a:ext uri="{FF2B5EF4-FFF2-40B4-BE49-F238E27FC236}">
                <a16:creationId xmlns:a16="http://schemas.microsoft.com/office/drawing/2014/main" id="{F78DAC44-21C2-4390-9B52-213281DD0E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6512" y="2646072"/>
            <a:ext cx="780953" cy="780953"/>
          </a:xfrm>
          <a:prstGeom prst="rect">
            <a:avLst/>
          </a:prstGeom>
          <a:noFill/>
        </p:spPr>
      </p:pic>
      <p:sp>
        <p:nvSpPr>
          <p:cNvPr id="24" name="Rectangle 27">
            <a:extLst>
              <a:ext uri="{FF2B5EF4-FFF2-40B4-BE49-F238E27FC236}">
                <a16:creationId xmlns:a16="http://schemas.microsoft.com/office/drawing/2014/main" id="{BC6CD02E-89E4-4667-9339-3541F8D9CB1C}"/>
              </a:ext>
            </a:extLst>
          </p:cNvPr>
          <p:cNvSpPr/>
          <p:nvPr/>
        </p:nvSpPr>
        <p:spPr>
          <a:xfrm>
            <a:off x="2422074" y="3651447"/>
            <a:ext cx="2148955" cy="36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עסקאות בינלאומיות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אליפסה 31">
            <a:extLst>
              <a:ext uri="{FF2B5EF4-FFF2-40B4-BE49-F238E27FC236}">
                <a16:creationId xmlns:a16="http://schemas.microsoft.com/office/drawing/2014/main" id="{2013174C-EFA4-4A9B-9927-1CF46F0420EA}"/>
              </a:ext>
            </a:extLst>
          </p:cNvPr>
          <p:cNvSpPr/>
          <p:nvPr/>
        </p:nvSpPr>
        <p:spPr>
          <a:xfrm>
            <a:off x="4842183" y="2386965"/>
            <a:ext cx="1487179" cy="13285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9" name="Picture 18" descr="5C1D2E24-C216-287E-7EC7-4DDA79013EA0">
            <a:extLst>
              <a:ext uri="{FF2B5EF4-FFF2-40B4-BE49-F238E27FC236}">
                <a16:creationId xmlns:a16="http://schemas.microsoft.com/office/drawing/2014/main" id="{853E8B69-B12F-451F-9C99-1F5E34F18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199" y="2652906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אליפסה 32">
            <a:extLst>
              <a:ext uri="{FF2B5EF4-FFF2-40B4-BE49-F238E27FC236}">
                <a16:creationId xmlns:a16="http://schemas.microsoft.com/office/drawing/2014/main" id="{13B38D94-F6D6-415B-A085-9717416CF54D}"/>
              </a:ext>
            </a:extLst>
          </p:cNvPr>
          <p:cNvSpPr/>
          <p:nvPr/>
        </p:nvSpPr>
        <p:spPr>
          <a:xfrm>
            <a:off x="6910963" y="2398180"/>
            <a:ext cx="1487179" cy="13285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8" name="Picture 17" descr="A5BE4372-1204-E0C8-D8FD-39265AB3BDEB">
            <a:extLst>
              <a:ext uri="{FF2B5EF4-FFF2-40B4-BE49-F238E27FC236}">
                <a16:creationId xmlns:a16="http://schemas.microsoft.com/office/drawing/2014/main" id="{7522DA69-DF45-491D-924F-ABED61F71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567" y="2649700"/>
            <a:ext cx="881063" cy="82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5">
            <a:extLst>
              <a:ext uri="{FF2B5EF4-FFF2-40B4-BE49-F238E27FC236}">
                <a16:creationId xmlns:a16="http://schemas.microsoft.com/office/drawing/2014/main" id="{72A3827F-5F68-4065-93AD-30EE564CE71F}"/>
              </a:ext>
            </a:extLst>
          </p:cNvPr>
          <p:cNvSpPr/>
          <p:nvPr/>
        </p:nvSpPr>
        <p:spPr>
          <a:xfrm>
            <a:off x="6742205" y="3657144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 fontAlgn="base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התעשייה הקיבוצית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אליפסה 33">
            <a:extLst>
              <a:ext uri="{FF2B5EF4-FFF2-40B4-BE49-F238E27FC236}">
                <a16:creationId xmlns:a16="http://schemas.microsoft.com/office/drawing/2014/main" id="{EA422019-C639-4864-9738-C10AAAD12DEA}"/>
              </a:ext>
            </a:extLst>
          </p:cNvPr>
          <p:cNvSpPr/>
          <p:nvPr/>
        </p:nvSpPr>
        <p:spPr>
          <a:xfrm>
            <a:off x="655108" y="4134938"/>
            <a:ext cx="1487179" cy="13285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1" name="Picture 21" descr="http://images8.webydo.com/93/9388492/3958/8E3BCE57-E514-3A76-B730-7EBB2FC9F688.png">
            <a:extLst>
              <a:ext uri="{FF2B5EF4-FFF2-40B4-BE49-F238E27FC236}">
                <a16:creationId xmlns:a16="http://schemas.microsoft.com/office/drawing/2014/main" id="{6F04E13B-0E2B-436C-AFE5-1D3062C18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20" y="4348154"/>
            <a:ext cx="8477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047">
            <a:extLst>
              <a:ext uri="{FF2B5EF4-FFF2-40B4-BE49-F238E27FC236}">
                <a16:creationId xmlns:a16="http://schemas.microsoft.com/office/drawing/2014/main" id="{326E6C69-D29F-465D-8182-FA35674C09CC}"/>
              </a:ext>
            </a:extLst>
          </p:cNvPr>
          <p:cNvSpPr/>
          <p:nvPr/>
        </p:nvSpPr>
        <p:spPr>
          <a:xfrm>
            <a:off x="280451" y="5486740"/>
            <a:ext cx="2248809" cy="592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ase">
              <a:lnSpc>
                <a:spcPts val="1500"/>
              </a:lnSpc>
              <a:spcAft>
                <a:spcPts val="0"/>
              </a:spcAft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ליטיגציה אזרחית ומסחרית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F79E9A08-0B1B-49C4-92CF-D4E9022CB311}"/>
              </a:ext>
            </a:extLst>
          </p:cNvPr>
          <p:cNvSpPr/>
          <p:nvPr/>
        </p:nvSpPr>
        <p:spPr>
          <a:xfrm>
            <a:off x="2755880" y="4132070"/>
            <a:ext cx="1487179" cy="13285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0" name="Picture 19" descr="9DAD11DE-E693-0FAC-3E12-55626DDFCDB6">
            <a:extLst>
              <a:ext uri="{FF2B5EF4-FFF2-40B4-BE49-F238E27FC236}">
                <a16:creationId xmlns:a16="http://schemas.microsoft.com/office/drawing/2014/main" id="{969963CE-7991-46BF-BACB-DA4627822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068" y="4402852"/>
            <a:ext cx="8477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048">
            <a:extLst>
              <a:ext uri="{FF2B5EF4-FFF2-40B4-BE49-F238E27FC236}">
                <a16:creationId xmlns:a16="http://schemas.microsoft.com/office/drawing/2014/main" id="{AA57A932-8C5A-49EF-A3AE-034147F781B2}"/>
              </a:ext>
            </a:extLst>
          </p:cNvPr>
          <p:cNvSpPr/>
          <p:nvPr/>
        </p:nvSpPr>
        <p:spPr>
          <a:xfrm>
            <a:off x="2597555" y="5387994"/>
            <a:ext cx="1797991" cy="78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חברות טכנולוגיה והון סיכון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F8E081A9-48C3-4460-BA15-779D7C705AFF}"/>
              </a:ext>
            </a:extLst>
          </p:cNvPr>
          <p:cNvSpPr/>
          <p:nvPr/>
        </p:nvSpPr>
        <p:spPr>
          <a:xfrm>
            <a:off x="4849692" y="4083933"/>
            <a:ext cx="1487179" cy="13285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6" name="Picture 23">
            <a:extLst>
              <a:ext uri="{FF2B5EF4-FFF2-40B4-BE49-F238E27FC236}">
                <a16:creationId xmlns:a16="http://schemas.microsoft.com/office/drawing/2014/main" id="{EA2789F8-F439-4065-A8D4-534B588EFA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86990" y="4300914"/>
            <a:ext cx="847619" cy="800000"/>
          </a:xfrm>
          <a:prstGeom prst="rect">
            <a:avLst/>
          </a:prstGeom>
        </p:spPr>
      </p:pic>
      <p:sp>
        <p:nvSpPr>
          <p:cNvPr id="26" name="Rectangle 29">
            <a:extLst>
              <a:ext uri="{FF2B5EF4-FFF2-40B4-BE49-F238E27FC236}">
                <a16:creationId xmlns:a16="http://schemas.microsoft.com/office/drawing/2014/main" id="{A4F8BBD5-0BAB-4F55-8FF0-AB7BD0E0854A}"/>
              </a:ext>
            </a:extLst>
          </p:cNvPr>
          <p:cNvSpPr/>
          <p:nvPr/>
        </p:nvSpPr>
        <p:spPr>
          <a:xfrm>
            <a:off x="4474733" y="5358910"/>
            <a:ext cx="2237096" cy="1117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השקעות, מיזוגים ורכישות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(M&amp;A)</a:t>
            </a:r>
          </a:p>
        </p:txBody>
      </p:sp>
      <p:sp>
        <p:nvSpPr>
          <p:cNvPr id="37" name="אליפסה 36">
            <a:extLst>
              <a:ext uri="{FF2B5EF4-FFF2-40B4-BE49-F238E27FC236}">
                <a16:creationId xmlns:a16="http://schemas.microsoft.com/office/drawing/2014/main" id="{F3BBE5E9-7021-4B54-8B8D-034FA92D13E2}"/>
              </a:ext>
            </a:extLst>
          </p:cNvPr>
          <p:cNvSpPr/>
          <p:nvPr/>
        </p:nvSpPr>
        <p:spPr>
          <a:xfrm>
            <a:off x="6913442" y="4084647"/>
            <a:ext cx="1487179" cy="13285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7" name="Picture 16" descr="50C6136D-CAAA-2BC5-4A8B-B9E40EAB6752">
            <a:extLst>
              <a:ext uri="{FF2B5EF4-FFF2-40B4-BE49-F238E27FC236}">
                <a16:creationId xmlns:a16="http://schemas.microsoft.com/office/drawing/2014/main" id="{4F924D2D-F09D-4C1F-BE0E-21857C0A7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830" y="4399506"/>
            <a:ext cx="8429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30">
            <a:extLst>
              <a:ext uri="{FF2B5EF4-FFF2-40B4-BE49-F238E27FC236}">
                <a16:creationId xmlns:a16="http://schemas.microsoft.com/office/drawing/2014/main" id="{83F9B9BB-5EF6-4848-BD66-A819BBB680EC}"/>
              </a:ext>
            </a:extLst>
          </p:cNvPr>
          <p:cNvSpPr/>
          <p:nvPr/>
        </p:nvSpPr>
        <p:spPr>
          <a:xfrm>
            <a:off x="6579966" y="5344958"/>
            <a:ext cx="2149172" cy="78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ase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הסכמים מסחריים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/>
            <a:r>
              <a:rPr lang="en-US" dirty="0"/>
              <a:t> </a:t>
            </a:r>
          </a:p>
        </p:txBody>
      </p:sp>
      <p:sp>
        <p:nvSpPr>
          <p:cNvPr id="49" name="Rectangle 26">
            <a:extLst>
              <a:ext uri="{FF2B5EF4-FFF2-40B4-BE49-F238E27FC236}">
                <a16:creationId xmlns:a16="http://schemas.microsoft.com/office/drawing/2014/main" id="{DD352267-2E66-4F98-B165-A2CD41B250DF}"/>
              </a:ext>
            </a:extLst>
          </p:cNvPr>
          <p:cNvSpPr/>
          <p:nvPr/>
        </p:nvSpPr>
        <p:spPr>
          <a:xfrm>
            <a:off x="4854642" y="3743033"/>
            <a:ext cx="1462260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fontAlgn="base">
              <a:lnSpc>
                <a:spcPts val="1500"/>
              </a:lnSpc>
              <a:spcAft>
                <a:spcPts val="0"/>
              </a:spcAft>
            </a:pPr>
            <a:r>
              <a:rPr lang="he-IL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אג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-טק </a:t>
            </a:r>
            <a:r>
              <a:rPr lang="he-IL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ופוד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-טק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68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A72795CD-008C-430A-85C4-2F0A080886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" r="5542"/>
          <a:stretch/>
        </p:blipFill>
        <p:spPr>
          <a:xfrm>
            <a:off x="-265814" y="0"/>
            <a:ext cx="9409814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92F3FE9-A44B-4B9E-89EA-A82B46797A51}"/>
              </a:ext>
            </a:extLst>
          </p:cNvPr>
          <p:cNvSpPr/>
          <p:nvPr/>
        </p:nvSpPr>
        <p:spPr>
          <a:xfrm>
            <a:off x="323528" y="1690689"/>
            <a:ext cx="8496944" cy="899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>
              <a:lnSpc>
                <a:spcPct val="107000"/>
              </a:lnSpc>
            </a:pPr>
            <a:r>
              <a:rPr lang="he-IL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הבעיה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e-IL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כיצד לגדל יותר מזון, יותר מזין ויותר איכותי עם כמות משאבים פוחתת.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27F863A4-29F2-40A4-8EFD-FA3586A4DAD8}"/>
              </a:ext>
            </a:extLst>
          </p:cNvPr>
          <p:cNvSpPr txBox="1"/>
          <p:nvPr/>
        </p:nvSpPr>
        <p:spPr>
          <a:xfrm>
            <a:off x="744279" y="2348822"/>
            <a:ext cx="8076193" cy="30085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algn="r" rtl="1">
              <a:lnSpc>
                <a:spcPct val="107000"/>
              </a:lnSpc>
              <a:spcAft>
                <a:spcPts val="0"/>
              </a:spcAft>
            </a:pPr>
            <a:r>
              <a:rPr lang="he-I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עד 2050 צפויים להיות בעולם כ- 9.2 מיליארד אנשים;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דרישה גוברת למזון מזין (צריכה מוגברת של פרוטאין מן החי) ואיכותי;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דלדול משאבים עקב: פיתוח תעשייתי, עיור מואץ והתדלדלות קרקעות חקלאיות, היעדר מים שפירים, התחממות גלובלית, ועוד.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r" rtl="1">
              <a:lnSpc>
                <a:spcPct val="107000"/>
              </a:lnSpc>
              <a:spcAft>
                <a:spcPts val="0"/>
              </a:spcAft>
            </a:pPr>
            <a:endParaRPr lang="he-I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r" rtl="1">
              <a:lnSpc>
                <a:spcPct val="107000"/>
              </a:lnSpc>
              <a:spcAft>
                <a:spcPts val="0"/>
              </a:spcAft>
            </a:pPr>
            <a:endParaRPr lang="he-I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r" rtl="1">
              <a:lnSpc>
                <a:spcPct val="107000"/>
              </a:lnSpc>
            </a:pPr>
            <a:r>
              <a:rPr lang="he-I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הפתרון: </a:t>
            </a:r>
            <a:endParaRPr lang="he-I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he-IL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אג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-טק: הוספת </a:t>
            </a:r>
            <a:r>
              <a:rPr lang="he-IL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מימד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של חדשנות (טק) למקצוע העתיק ביותר בעולם (</a:t>
            </a:r>
            <a:r>
              <a:rPr lang="he-IL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אג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8" descr="image001">
            <a:extLst>
              <a:ext uri="{FF2B5EF4-FFF2-40B4-BE49-F238E27FC236}">
                <a16:creationId xmlns:a16="http://schemas.microsoft.com/office/drawing/2014/main" id="{79445018-84E4-4B72-A42F-4A5B203F2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63" y="252452"/>
            <a:ext cx="2142156" cy="44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40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תמונה 12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8D4ED834-100A-4B22-A5AB-A859ADFFC7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" r="5542"/>
          <a:stretch/>
        </p:blipFill>
        <p:spPr>
          <a:xfrm>
            <a:off x="-265814" y="0"/>
            <a:ext cx="9409814" cy="6858000"/>
          </a:xfrm>
          <a:prstGeom prst="rect">
            <a:avLst/>
          </a:prstGeom>
        </p:spPr>
      </p:pic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F50ED7A8-1663-44FD-BC8F-D7978544B0F2}"/>
              </a:ext>
            </a:extLst>
          </p:cNvPr>
          <p:cNvSpPr txBox="1"/>
          <p:nvPr/>
        </p:nvSpPr>
        <p:spPr>
          <a:xfrm>
            <a:off x="287524" y="1759571"/>
            <a:ext cx="85432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הערך המוסף של קיבוצים לעולם האג-טק </a:t>
            </a:r>
            <a:r>
              <a:rPr 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והפוד</a:t>
            </a: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-טק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4FAF317-A499-4F09-954E-9D4B7DC132DD}"/>
              </a:ext>
            </a:extLst>
          </p:cNvPr>
          <p:cNvSpPr/>
          <p:nvPr/>
        </p:nvSpPr>
        <p:spPr>
          <a:xfrm>
            <a:off x="287524" y="2234701"/>
            <a:ext cx="864096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07000"/>
              </a:lnSpc>
              <a:spcAft>
                <a:spcPts val="0"/>
              </a:spcAft>
            </a:pPr>
            <a:endParaRPr lang="en-US" sz="2200" dirty="0"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10A3ADDA-715D-49CF-91F5-2EBB4171CED2}"/>
              </a:ext>
            </a:extLst>
          </p:cNvPr>
          <p:cNvSpPr txBox="1"/>
          <p:nvPr/>
        </p:nvSpPr>
        <p:spPr>
          <a:xfrm>
            <a:off x="1067807" y="2453992"/>
            <a:ext cx="8076193" cy="1394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00100" indent="-342900" algn="r" rtl="1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כלכלת הקיבוצים מבוססת בעיקר על (א)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חקלאות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ו-(ב)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תעשייה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e-IL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indent="-342900" algn="r" rtl="1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מהפכת ה</a:t>
            </a:r>
            <a:r>
              <a:rPr lang="he-I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היי-טק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דילגה על הקיבוצים (סיכון גבוה, העדר ערך מוסף);</a:t>
            </a:r>
          </a:p>
          <a:p>
            <a:pPr marL="800100" indent="-342900" algn="r" rtl="1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</a:t>
            </a:r>
            <a:r>
              <a:rPr lang="he-IL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אג</a:t>
            </a:r>
            <a:r>
              <a:rPr lang="he-I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-טק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ו"</a:t>
            </a:r>
            <a:r>
              <a:rPr lang="he-I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פוד-טק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לקיבוצים יש ערך מוסף והם צריכים לקחת </a:t>
            </a:r>
          </a:p>
          <a:p>
            <a:pPr marL="914400" lvl="1" algn="r" rtl="1">
              <a:lnSpc>
                <a:spcPct val="107000"/>
              </a:lnSpc>
            </a:pP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תפקיד עיקרי בהובלת הענף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e-IL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1" name="טבלה 21">
            <a:extLst>
              <a:ext uri="{FF2B5EF4-FFF2-40B4-BE49-F238E27FC236}">
                <a16:creationId xmlns:a16="http://schemas.microsoft.com/office/drawing/2014/main" id="{1CEC2F39-B033-4D49-BB47-80DE25B22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434200"/>
              </p:ext>
            </p:extLst>
          </p:nvPr>
        </p:nvGraphicFramePr>
        <p:xfrm>
          <a:off x="3726874" y="4725930"/>
          <a:ext cx="4392856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97395">
                  <a:extLst>
                    <a:ext uri="{9D8B030D-6E8A-4147-A177-3AD203B41FA5}">
                      <a16:colId xmlns:a16="http://schemas.microsoft.com/office/drawing/2014/main" val="3930992866"/>
                    </a:ext>
                  </a:extLst>
                </a:gridCol>
                <a:gridCol w="2195461">
                  <a:extLst>
                    <a:ext uri="{9D8B030D-6E8A-4147-A177-3AD203B41FA5}">
                      <a16:colId xmlns:a16="http://schemas.microsoft.com/office/drawing/2014/main" val="2094649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אדמות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</a:rPr>
                        <a:t>5 – הון אנושי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580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0" dirty="0">
                          <a:solidFill>
                            <a:schemeClr val="tx1"/>
                          </a:solidFill>
                        </a:rPr>
                        <a:t>2 - מבני חקלאות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/>
                        <a:t>6 – ידע מקצועי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17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0" dirty="0"/>
                        <a:t>3 - מכסות מים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/>
                        <a:t>7 – יכולות מימון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713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0" dirty="0"/>
                        <a:t>4 – מיכון ואוטומציה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173786"/>
                  </a:ext>
                </a:extLst>
              </a:tr>
            </a:tbl>
          </a:graphicData>
        </a:graphic>
      </p:graphicFrame>
      <p:pic>
        <p:nvPicPr>
          <p:cNvPr id="15" name="Picture 8" descr="image001">
            <a:extLst>
              <a:ext uri="{FF2B5EF4-FFF2-40B4-BE49-F238E27FC236}">
                <a16:creationId xmlns:a16="http://schemas.microsoft.com/office/drawing/2014/main" id="{C40DD0FB-4910-4680-8DFC-06554DCC7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63" y="252452"/>
            <a:ext cx="2142156" cy="44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76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BB21FBC6-5AE1-460C-80D5-5482ABCD6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" r="5542"/>
          <a:stretch/>
        </p:blipFill>
        <p:spPr>
          <a:xfrm>
            <a:off x="-132907" y="0"/>
            <a:ext cx="9409814" cy="6858000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75F983B-4744-4FBB-90E9-1B4804F526C9}"/>
              </a:ext>
            </a:extLst>
          </p:cNvPr>
          <p:cNvSpPr txBox="1"/>
          <p:nvPr/>
        </p:nvSpPr>
        <p:spPr>
          <a:xfrm>
            <a:off x="300370" y="1545852"/>
            <a:ext cx="85432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אפשרויות להשקעה בענף האג-טק/פוד-טק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15BED83-3780-4398-900A-BA7D7C7CE6EE}"/>
              </a:ext>
            </a:extLst>
          </p:cNvPr>
          <p:cNvSpPr/>
          <p:nvPr/>
        </p:nvSpPr>
        <p:spPr>
          <a:xfrm>
            <a:off x="432875" y="2233407"/>
            <a:ext cx="8496944" cy="1561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א.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פיתוח עצמי</a:t>
            </a:r>
          </a:p>
          <a:p>
            <a:pPr marL="342900" indent="-342900" algn="r" rtl="1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השקיה, ופלסטיקה, בקרת מים ועוד.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(נטפים, תמה, נען-דן, עמיעד, ארד-דליה)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42900" indent="-342900" algn="r" rtl="1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חצרים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גידול חוחובה וייצור שמן ומוצרים מבוססי חוחובה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r" rtl="1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קטורה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 גידול מיקרו-אצות לתעשיית המזון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r" rtl="1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שדה אליהו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Biobee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/ בקרה ביולוגית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98123979-8163-4235-85FD-E232482F621D}"/>
              </a:ext>
            </a:extLst>
          </p:cNvPr>
          <p:cNvSpPr/>
          <p:nvPr/>
        </p:nvSpPr>
        <p:spPr>
          <a:xfrm>
            <a:off x="1959429" y="3807883"/>
            <a:ext cx="6971372" cy="126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ב.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השקעה בסטארט-אפים</a:t>
            </a:r>
          </a:p>
          <a:p>
            <a:pPr marL="342900" indent="-342900" algn="r" rtl="1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בארי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פיתח סטארט-אפ של סופר-פוד עם "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הינומן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", המפתחת חלבון צמחי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42900" indent="-342900" algn="r" rtl="1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שפיים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השקעה </a:t>
            </a:r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ב"מירובוט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" – רובוט חליבה אוטונומי;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r" rtl="1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יראון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 השקעה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ב"אגרוסקאוט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– טכנולוגיה לניטור גידולים תוך שימוש ב-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pic>
        <p:nvPicPr>
          <p:cNvPr id="15" name="Picture 8" descr="image001">
            <a:extLst>
              <a:ext uri="{FF2B5EF4-FFF2-40B4-BE49-F238E27FC236}">
                <a16:creationId xmlns:a16="http://schemas.microsoft.com/office/drawing/2014/main" id="{60CB2B1E-C69B-48AA-BDCA-08EE5AD43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63" y="252452"/>
            <a:ext cx="2142156" cy="44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429F31AE-F7C8-44CA-9F60-697B64D666B4}"/>
              </a:ext>
            </a:extLst>
          </p:cNvPr>
          <p:cNvSpPr/>
          <p:nvPr/>
        </p:nvSpPr>
        <p:spPr>
          <a:xfrm>
            <a:off x="2302827" y="5160834"/>
            <a:ext cx="6655982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ג.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השקעה בקרן השקעות</a:t>
            </a:r>
          </a:p>
          <a:p>
            <a:pPr marL="342900" indent="-342900" algn="r" rtl="1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קרן </a:t>
            </a:r>
            <a:r>
              <a:rPr lang="he-IL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טרנדליינס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יצירת מכפיל כוח, על ידי ניצול היכולות, הניסיון והקשרים, גישה ל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Deal-flow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נרחב, יכולת ניתוח – פיזור סיכונים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8688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370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Estlaw Office</dc:creator>
  <cp:lastModifiedBy>Yair Estline</cp:lastModifiedBy>
  <cp:revision>17</cp:revision>
  <dcterms:created xsi:type="dcterms:W3CDTF">2021-01-24T13:42:20Z</dcterms:created>
  <dcterms:modified xsi:type="dcterms:W3CDTF">2021-01-26T05:13:39Z</dcterms:modified>
</cp:coreProperties>
</file>